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0" r:id="rId5"/>
    <p:sldId id="317" r:id="rId6"/>
    <p:sldId id="318" r:id="rId7"/>
    <p:sldId id="316" r:id="rId8"/>
    <p:sldId id="304" r:id="rId9"/>
    <p:sldId id="334" r:id="rId10"/>
    <p:sldId id="305" r:id="rId11"/>
    <p:sldId id="307" r:id="rId12"/>
    <p:sldId id="320" r:id="rId13"/>
    <p:sldId id="306" r:id="rId14"/>
    <p:sldId id="309" r:id="rId15"/>
    <p:sldId id="321" r:id="rId16"/>
    <p:sldId id="310" r:id="rId17"/>
    <p:sldId id="324" r:id="rId18"/>
    <p:sldId id="325" r:id="rId19"/>
    <p:sldId id="333" r:id="rId20"/>
    <p:sldId id="312" r:id="rId21"/>
    <p:sldId id="313" r:id="rId22"/>
    <p:sldId id="314" r:id="rId23"/>
    <p:sldId id="315" r:id="rId24"/>
    <p:sldId id="326" r:id="rId25"/>
    <p:sldId id="327" r:id="rId26"/>
    <p:sldId id="328" r:id="rId27"/>
    <p:sldId id="329" r:id="rId28"/>
    <p:sldId id="330" r:id="rId29"/>
    <p:sldId id="331" r:id="rId30"/>
    <p:sldId id="332" r:id="rId31"/>
  </p:sldIdLst>
  <p:sldSz cx="12192000" cy="6858000"/>
  <p:notesSz cx="6669088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FFFF"/>
    <a:srgbClr val="C0C0C0"/>
    <a:srgbClr val="707070"/>
    <a:srgbClr val="00B389"/>
    <a:srgbClr val="F1F3FD"/>
    <a:srgbClr val="0D38E0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 autoAdjust="0"/>
    <p:restoredTop sz="94712" autoAdjust="0"/>
  </p:normalViewPr>
  <p:slideViewPr>
    <p:cSldViewPr snapToGrid="0" showGuides="1">
      <p:cViewPr varScale="1">
        <p:scale>
          <a:sx n="67" d="100"/>
          <a:sy n="67" d="100"/>
        </p:scale>
        <p:origin x="8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92572" y="8934044"/>
            <a:ext cx="572739" cy="1954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11" y="9374981"/>
            <a:ext cx="1050250" cy="3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002179" y="9428583"/>
            <a:ext cx="426081" cy="1954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1" y="9328445"/>
            <a:ext cx="1050250" cy="381042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3" grpId="0" animBg="1"/>
      <p:bldP spid="1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Dia</a:t>
            </a:r>
            <a:r>
              <a:rPr lang="en-GB" dirty="0"/>
              <a:t> met </a:t>
            </a:r>
            <a:r>
              <a:rPr lang="en-GB" dirty="0" err="1"/>
              <a:t>tekst</a:t>
            </a:r>
            <a:r>
              <a:rPr lang="en-GB" dirty="0"/>
              <a:t>. </a:t>
            </a:r>
            <a:r>
              <a:rPr lang="en-GB" dirty="0" err="1"/>
              <a:t>Voorbeeld</a:t>
            </a:r>
            <a:r>
              <a:rPr lang="en-GB" dirty="0"/>
              <a:t> van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Level 1, default bullets</a:t>
            </a:r>
          </a:p>
          <a:p>
            <a:pPr lvl="1"/>
            <a:r>
              <a:rPr lang="en-GB" dirty="0"/>
              <a:t>Level 2, (sub bullets)</a:t>
            </a:r>
          </a:p>
          <a:p>
            <a:pPr lvl="2"/>
            <a:r>
              <a:rPr lang="en-GB" dirty="0"/>
              <a:t>Level 3 (</a:t>
            </a:r>
            <a:r>
              <a:rPr lang="en-GB" dirty="0" err="1"/>
              <a:t>bodytext</a:t>
            </a:r>
            <a:r>
              <a:rPr lang="en-GB" dirty="0"/>
              <a:t>)</a:t>
            </a:r>
          </a:p>
          <a:p>
            <a:pPr lvl="3"/>
            <a:r>
              <a:rPr lang="en-GB" dirty="0"/>
              <a:t>Level 4 (Subtitle)</a:t>
            </a:r>
          </a:p>
          <a:p>
            <a:pPr lvl="4"/>
            <a:r>
              <a:rPr lang="en-GB" dirty="0"/>
              <a:t>Level 5 (numbers)</a:t>
            </a:r>
          </a:p>
          <a:p>
            <a:pPr lvl="5"/>
            <a:r>
              <a:rPr lang="en-GB" dirty="0"/>
              <a:t>Level (sub numbers)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coverei.com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www.youtube.com/channel/UCFp1vaKzpfvoGai0vE5VJ0w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channel/UCy2rBgj4M1tzK-urTZ28z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torymaps.arcgis.com/stories/fe8d45e9138a474c98cdce714a22ea59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coverei.com/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www.youtube.com/channel/UCFp1vaKzpfvoGai0vE5VJ0w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channel/UCy2rBgj4M1tzK-urTZ28zc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Kymo Slager</a:t>
            </a:r>
          </a:p>
          <a:p>
            <a:r>
              <a:rPr lang="en-GB" dirty="0"/>
              <a:t>Tiaravanni Hermawan</a:t>
            </a:r>
          </a:p>
          <a:p>
            <a:r>
              <a:rPr lang="en-GB" dirty="0"/>
              <a:t>Geoff Zimmel </a:t>
            </a:r>
          </a:p>
          <a:p>
            <a:endParaRPr lang="en-GB" dirty="0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Pizza Course </a:t>
            </a:r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 to Power BI </a:t>
            </a:r>
            <a:br>
              <a:rPr lang="en-GB" dirty="0"/>
            </a:br>
            <a:endParaRPr lang="en-GB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Naam </a:t>
            </a:r>
            <a:r>
              <a:rPr lang="en-GB" dirty="0" err="1"/>
              <a:t>Achternaam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/>
              <a:t>Getting data into a format that Power BI will like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10</a:t>
            </a:fld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0A45A-F7E7-463C-8AA7-0F9D9A83BFE0}"/>
              </a:ext>
            </a:extLst>
          </p:cNvPr>
          <p:cNvSpPr txBox="1"/>
          <p:nvPr/>
        </p:nvSpPr>
        <p:spPr>
          <a:xfrm>
            <a:off x="1129331" y="3244334"/>
            <a:ext cx="212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Import new data</a:t>
            </a:r>
          </a:p>
        </p:txBody>
      </p:sp>
      <p:pic>
        <p:nvPicPr>
          <p:cNvPr id="1026" name="Picture 2" descr="C:\Users\zimmel\AppData\Local\Temp\SNAGHTML1273cb0.PNG">
            <a:extLst>
              <a:ext uri="{FF2B5EF4-FFF2-40B4-BE49-F238E27FC236}">
                <a16:creationId xmlns:a16="http://schemas.microsoft.com/office/drawing/2014/main" id="{24D4CE2E-48C4-4298-8517-E4EEF7A4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43" y="1381864"/>
            <a:ext cx="6972074" cy="503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2BD1F2-AC01-4864-B6E5-6BB0FBAA0A9B}"/>
              </a:ext>
            </a:extLst>
          </p:cNvPr>
          <p:cNvSpPr txBox="1"/>
          <p:nvPr/>
        </p:nvSpPr>
        <p:spPr>
          <a:xfrm>
            <a:off x="6620019" y="4563809"/>
            <a:ext cx="296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Transform existing data</a:t>
            </a:r>
          </a:p>
        </p:txBody>
      </p:sp>
    </p:spTree>
    <p:extLst>
      <p:ext uri="{BB962C8B-B14F-4D97-AF65-F5344CB8AC3E}">
        <p14:creationId xmlns:p14="http://schemas.microsoft.com/office/powerpoint/2010/main" val="67452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B79366-A57F-47C7-8CA4-44054847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28" y="1229024"/>
            <a:ext cx="6570272" cy="4974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/>
              <a:t>Getting data into a format that Power BI will like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11</a:t>
            </a:fld>
            <a:endParaRPr lang="nl-N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37C864-CAB8-4550-9FD7-7560564DD1B1}"/>
              </a:ext>
            </a:extLst>
          </p:cNvPr>
          <p:cNvCxnSpPr>
            <a:cxnSpLocks/>
          </p:cNvCxnSpPr>
          <p:nvPr/>
        </p:nvCxnSpPr>
        <p:spPr>
          <a:xfrm flipV="1">
            <a:off x="3065330" y="2084988"/>
            <a:ext cx="2242046" cy="6495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90A45A-F7E7-463C-8AA7-0F9D9A83BFE0}"/>
              </a:ext>
            </a:extLst>
          </p:cNvPr>
          <p:cNvSpPr txBox="1"/>
          <p:nvPr/>
        </p:nvSpPr>
        <p:spPr>
          <a:xfrm>
            <a:off x="176214" y="2351419"/>
            <a:ext cx="32942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Get Data </a:t>
            </a:r>
          </a:p>
          <a:p>
            <a:pPr marL="800100" lvl="1" indent="-342900">
              <a:buAutoNum type="arabicPeriod"/>
            </a:pPr>
            <a:r>
              <a:rPr lang="en-US" dirty="0"/>
              <a:t>Select data type </a:t>
            </a:r>
          </a:p>
          <a:p>
            <a:pPr marL="800100" lvl="1" indent="-342900">
              <a:buAutoNum type="arabicPeriod"/>
            </a:pPr>
            <a:r>
              <a:rPr lang="en-US" dirty="0"/>
              <a:t>Select file location</a:t>
            </a:r>
          </a:p>
          <a:p>
            <a:pPr marL="800100" lvl="1" indent="-342900">
              <a:buAutoNum type="arabicPeriod"/>
            </a:pPr>
            <a:r>
              <a:rPr lang="en-US" dirty="0"/>
              <a:t>Select sheet within file </a:t>
            </a:r>
          </a:p>
          <a:p>
            <a:pPr marL="800100" lvl="1" indent="-342900">
              <a:buAutoNum type="arabicPeriod"/>
            </a:pPr>
            <a:r>
              <a:rPr lang="en-US" b="1" dirty="0"/>
              <a:t>Click “transform data” 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Voila – Welcome to Power Query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2F5C3-615D-49C5-A051-14E9FCB1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24" y="2351419"/>
            <a:ext cx="4268134" cy="329214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AE34F-4C57-471C-B334-90BE1E7CFB5D}"/>
              </a:ext>
            </a:extLst>
          </p:cNvPr>
          <p:cNvCxnSpPr>
            <a:cxnSpLocks/>
          </p:cNvCxnSpPr>
          <p:nvPr/>
        </p:nvCxnSpPr>
        <p:spPr>
          <a:xfrm flipV="1">
            <a:off x="3622766" y="3161842"/>
            <a:ext cx="2728458" cy="1787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7BB2EA-AC25-4A0D-9C42-88923417D267}"/>
              </a:ext>
            </a:extLst>
          </p:cNvPr>
          <p:cNvCxnSpPr>
            <a:cxnSpLocks/>
          </p:cNvCxnSpPr>
          <p:nvPr/>
        </p:nvCxnSpPr>
        <p:spPr>
          <a:xfrm>
            <a:off x="3065330" y="3910149"/>
            <a:ext cx="6479264" cy="15152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00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/>
              <a:t>Getting data into a format that Power BI will like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12</a:t>
            </a:fld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0A45A-F7E7-463C-8AA7-0F9D9A83BFE0}"/>
              </a:ext>
            </a:extLst>
          </p:cNvPr>
          <p:cNvSpPr txBox="1"/>
          <p:nvPr/>
        </p:nvSpPr>
        <p:spPr>
          <a:xfrm>
            <a:off x="127537" y="1477695"/>
            <a:ext cx="4099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r>
              <a:rPr lang="en-US" dirty="0"/>
              <a:t>Take a look at the dataset in Excel</a:t>
            </a:r>
          </a:p>
          <a:p>
            <a:pPr marL="800100" lvl="1" indent="-342900">
              <a:buAutoNum type="arabicPeriod"/>
            </a:pPr>
            <a:r>
              <a:rPr lang="en-US" dirty="0"/>
              <a:t>Enter Power Query</a:t>
            </a:r>
          </a:p>
          <a:p>
            <a:pPr marL="800100" lvl="1" indent="-342900">
              <a:buAutoNum type="arabicPeriod"/>
            </a:pPr>
            <a:r>
              <a:rPr lang="en-US" dirty="0"/>
              <a:t>Highlight &amp; remove unwanted columns (2,3,4,5,6,10,35)</a:t>
            </a:r>
          </a:p>
          <a:p>
            <a:pPr marL="800100" lvl="1" indent="-342900">
              <a:buAutoNum type="arabicPeriod"/>
            </a:pPr>
            <a:r>
              <a:rPr lang="en-US" dirty="0"/>
              <a:t>Remove top two rows (2)</a:t>
            </a:r>
          </a:p>
          <a:p>
            <a:pPr marL="800100" lvl="1" indent="-342900">
              <a:buAutoNum type="arabicPeriod"/>
            </a:pPr>
            <a:r>
              <a:rPr lang="en-US" dirty="0"/>
              <a:t>Use first row as header</a:t>
            </a:r>
          </a:p>
          <a:p>
            <a:pPr marL="800100" lvl="1" indent="-342900">
              <a:buAutoNum type="arabicPeriod"/>
            </a:pPr>
            <a:r>
              <a:rPr lang="en-US" b="1" dirty="0"/>
              <a:t>Remove bottom rows with filter.</a:t>
            </a:r>
          </a:p>
          <a:p>
            <a:pPr marL="1257300" lvl="2" indent="-342900">
              <a:buAutoNum type="arabicPeriod"/>
            </a:pPr>
            <a:r>
              <a:rPr lang="en-US" b="1" dirty="0"/>
              <a:t>Highlight “</a:t>
            </a:r>
            <a:r>
              <a:rPr lang="en-US" b="1" dirty="0" err="1"/>
              <a:t>proj</a:t>
            </a:r>
            <a:r>
              <a:rPr lang="en-US" b="1" dirty="0"/>
              <a:t> number” column </a:t>
            </a:r>
          </a:p>
          <a:p>
            <a:pPr marL="1257300" lvl="2" indent="-342900">
              <a:buAutoNum type="arabicPeriod"/>
            </a:pPr>
            <a:r>
              <a:rPr lang="en-US" b="1" dirty="0"/>
              <a:t>Click arrow in header</a:t>
            </a:r>
          </a:p>
          <a:p>
            <a:pPr marL="1257300" lvl="2" indent="-342900">
              <a:buAutoNum type="arabicPeriod"/>
            </a:pPr>
            <a:r>
              <a:rPr lang="en-US" b="1" dirty="0"/>
              <a:t>Uncheck “null”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8E7A3-D06A-4513-9E20-C43C8C8B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388" y="1555768"/>
            <a:ext cx="7413775" cy="37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7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996E90D-950F-4AEB-ABD9-ABA4030A0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654" y="1203014"/>
            <a:ext cx="6568362" cy="3128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/>
              <a:t>Getting data into a format that Power BI will like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13</a:t>
            </a:fld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0A45A-F7E7-463C-8AA7-0F9D9A83BFE0}"/>
              </a:ext>
            </a:extLst>
          </p:cNvPr>
          <p:cNvSpPr txBox="1"/>
          <p:nvPr/>
        </p:nvSpPr>
        <p:spPr>
          <a:xfrm>
            <a:off x="0" y="1203014"/>
            <a:ext cx="46565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 startAt="7"/>
            </a:pPr>
            <a:r>
              <a:rPr lang="en-US" dirty="0"/>
              <a:t>Duplicate the Query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Right click “Basis”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Select “Duplicate” </a:t>
            </a:r>
          </a:p>
          <a:p>
            <a:pPr marL="800100" lvl="1" indent="-342900">
              <a:buFont typeface="+mj-lt"/>
              <a:buAutoNum type="arabicPeriod" startAt="7"/>
            </a:pPr>
            <a:r>
              <a:rPr lang="en-US" dirty="0"/>
              <a:t>Rename second Query “Name Table” </a:t>
            </a:r>
          </a:p>
          <a:p>
            <a:pPr marL="800100" lvl="1" indent="-342900">
              <a:buFont typeface="+mj-lt"/>
              <a:buAutoNum type="arabicPeriod" startAt="8"/>
            </a:pPr>
            <a:endParaRPr lang="en-US" dirty="0"/>
          </a:p>
          <a:p>
            <a:pPr marL="268288" lvl="1"/>
            <a:r>
              <a:rPr lang="en-US" b="1" dirty="0"/>
              <a:t>Now we will modify the “Basis” table:</a:t>
            </a:r>
          </a:p>
          <a:p>
            <a:pPr marL="268288" lvl="1"/>
            <a:endParaRPr lang="en-US" dirty="0"/>
          </a:p>
          <a:p>
            <a:pPr marL="268288" lvl="1"/>
            <a:r>
              <a:rPr lang="en-US" dirty="0"/>
              <a:t>Click on “Basis” in the Queries section</a:t>
            </a:r>
          </a:p>
          <a:p>
            <a:pPr marL="611188" lvl="1" indent="-342900">
              <a:buFont typeface="+mj-lt"/>
              <a:buAutoNum type="arabicPeriod"/>
            </a:pPr>
            <a:r>
              <a:rPr lang="en-US" dirty="0"/>
              <a:t>Remove columns</a:t>
            </a:r>
          </a:p>
          <a:p>
            <a:pPr marL="1068388" lvl="2" indent="-342900">
              <a:buFont typeface="+mj-lt"/>
              <a:buAutoNum type="arabicPeriod"/>
            </a:pPr>
            <a:r>
              <a:rPr lang="en-US" dirty="0"/>
              <a:t>Highlight columns named</a:t>
            </a:r>
          </a:p>
          <a:p>
            <a:pPr marL="1525588" lvl="3" indent="-3429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Projnaam</a:t>
            </a:r>
            <a:r>
              <a:rPr lang="en-US" dirty="0"/>
              <a:t>”</a:t>
            </a:r>
          </a:p>
          <a:p>
            <a:pPr marL="1525588" lvl="3" indent="-3429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Projectleider</a:t>
            </a:r>
            <a:r>
              <a:rPr lang="en-US" dirty="0"/>
              <a:t>”</a:t>
            </a:r>
          </a:p>
          <a:p>
            <a:pPr marL="1525588" lvl="3" indent="-342900">
              <a:buFont typeface="+mj-lt"/>
              <a:buAutoNum type="arabicPeriod"/>
            </a:pPr>
            <a:r>
              <a:rPr lang="en-US" dirty="0"/>
              <a:t>“Budget”</a:t>
            </a:r>
          </a:p>
          <a:p>
            <a:pPr marL="1068388" lvl="2" indent="-342900">
              <a:buFont typeface="+mj-lt"/>
              <a:buAutoNum type="arabicPeriod"/>
            </a:pPr>
            <a:r>
              <a:rPr lang="en-US" dirty="0"/>
              <a:t>Select Remove columns</a:t>
            </a:r>
          </a:p>
          <a:p>
            <a:pPr marL="611188" lvl="1" indent="-342900">
              <a:buFont typeface="+mj-lt"/>
              <a:buAutoNum type="arabicPeriod"/>
            </a:pPr>
            <a:r>
              <a:rPr lang="en-US" dirty="0"/>
              <a:t>Transform table</a:t>
            </a:r>
          </a:p>
          <a:p>
            <a:pPr marL="1068388" lvl="2" indent="-342900">
              <a:buFont typeface="+mj-lt"/>
              <a:buAutoNum type="arabicPeriod"/>
            </a:pPr>
            <a:r>
              <a:rPr lang="en-US" dirty="0"/>
              <a:t>Highlight all date columns</a:t>
            </a:r>
          </a:p>
          <a:p>
            <a:pPr marL="1525588" lvl="3" indent="-342900">
              <a:buFont typeface="+mj-lt"/>
              <a:buAutoNum type="arabicPeriod"/>
            </a:pPr>
            <a:r>
              <a:rPr lang="en-US" dirty="0"/>
              <a:t>Select “Unpivot columns”</a:t>
            </a:r>
          </a:p>
          <a:p>
            <a:pPr marL="1068388" lvl="2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5E0FF1-9A80-4A88-A28A-F129950BF63E}"/>
              </a:ext>
            </a:extLst>
          </p:cNvPr>
          <p:cNvCxnSpPr>
            <a:cxnSpLocks/>
          </p:cNvCxnSpPr>
          <p:nvPr/>
        </p:nvCxnSpPr>
        <p:spPr>
          <a:xfrm>
            <a:off x="3349487" y="1600199"/>
            <a:ext cx="1557132" cy="6361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75520E-496F-4CE5-8F53-FF694265648C}"/>
              </a:ext>
            </a:extLst>
          </p:cNvPr>
          <p:cNvCxnSpPr>
            <a:cxnSpLocks/>
          </p:cNvCxnSpPr>
          <p:nvPr/>
        </p:nvCxnSpPr>
        <p:spPr>
          <a:xfrm>
            <a:off x="4993535" y="3135782"/>
            <a:ext cx="5038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D2755C-BBDC-4DFE-9184-0CC6C06AB21E}"/>
              </a:ext>
            </a:extLst>
          </p:cNvPr>
          <p:cNvCxnSpPr>
            <a:cxnSpLocks/>
          </p:cNvCxnSpPr>
          <p:nvPr/>
        </p:nvCxnSpPr>
        <p:spPr>
          <a:xfrm>
            <a:off x="4917461" y="2755811"/>
            <a:ext cx="5038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77546A7-DEE8-40F3-A730-E8D95630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70" y="3647300"/>
            <a:ext cx="5002694" cy="295086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DFD667-8C74-4185-9553-1654CAE8E88F}"/>
              </a:ext>
            </a:extLst>
          </p:cNvPr>
          <p:cNvCxnSpPr>
            <a:cxnSpLocks/>
          </p:cNvCxnSpPr>
          <p:nvPr/>
        </p:nvCxnSpPr>
        <p:spPr>
          <a:xfrm flipV="1">
            <a:off x="4538868" y="4331826"/>
            <a:ext cx="3581402" cy="1739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215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/>
              <a:t>Getting data into a format that Power BI will like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14</a:t>
            </a:fld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0A45A-F7E7-463C-8AA7-0F9D9A83BFE0}"/>
              </a:ext>
            </a:extLst>
          </p:cNvPr>
          <p:cNvSpPr txBox="1"/>
          <p:nvPr/>
        </p:nvSpPr>
        <p:spPr>
          <a:xfrm>
            <a:off x="71523" y="2810732"/>
            <a:ext cx="4656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eriod"/>
            </a:pPr>
            <a:r>
              <a:rPr lang="en-US" dirty="0"/>
              <a:t>Rename “Attribute” </a:t>
            </a:r>
            <a:r>
              <a:rPr lang="en-US" dirty="0">
                <a:sym typeface="Wingdings" panose="05000000000000000000" pitchFamily="2" charset="2"/>
              </a:rPr>
              <a:t> “Date”</a:t>
            </a:r>
          </a:p>
          <a:p>
            <a:pPr marL="800100" lvl="1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Rename “Value”  “Budget”</a:t>
            </a:r>
          </a:p>
          <a:p>
            <a:pPr marL="800100" lvl="1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Change Date type to Date</a:t>
            </a:r>
            <a:endParaRPr lang="en-US" dirty="0"/>
          </a:p>
          <a:p>
            <a:pPr marL="800100" lvl="1" indent="-342900">
              <a:buFont typeface="+mj-lt"/>
              <a:buAutoNum type="arabicPeriod" startAt="8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CD1BE-8FF1-4A55-A04E-E51E4C69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031" y="1341783"/>
            <a:ext cx="6922080" cy="441522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548FAD-CFB7-479C-840A-70003428C902}"/>
              </a:ext>
            </a:extLst>
          </p:cNvPr>
          <p:cNvCxnSpPr>
            <a:cxnSpLocks/>
          </p:cNvCxnSpPr>
          <p:nvPr/>
        </p:nvCxnSpPr>
        <p:spPr>
          <a:xfrm flipV="1">
            <a:off x="3958142" y="2457066"/>
            <a:ext cx="2137858" cy="1092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49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/>
              <a:t>Getting data into a format that Power BI will like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15</a:t>
            </a:fld>
            <a:endParaRPr lang="nl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0A45A-F7E7-463C-8AA7-0F9D9A83BFE0}"/>
              </a:ext>
            </a:extLst>
          </p:cNvPr>
          <p:cNvSpPr txBox="1"/>
          <p:nvPr/>
        </p:nvSpPr>
        <p:spPr>
          <a:xfrm>
            <a:off x="0" y="1443841"/>
            <a:ext cx="46565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marL="268288" lvl="1"/>
            <a:r>
              <a:rPr lang="en-US" b="1" dirty="0"/>
              <a:t>Now we will modify the “Name Table” table:</a:t>
            </a:r>
          </a:p>
          <a:p>
            <a:pPr marL="268288" lvl="1"/>
            <a:endParaRPr lang="en-US" dirty="0"/>
          </a:p>
          <a:p>
            <a:pPr marL="268288" lvl="1"/>
            <a:r>
              <a:rPr lang="en-US" dirty="0"/>
              <a:t>Click on “Name Table” in the Queries section</a:t>
            </a:r>
          </a:p>
          <a:p>
            <a:pPr marL="611188" lvl="1" indent="-342900">
              <a:buFont typeface="+mj-lt"/>
              <a:buAutoNum type="arabicPeriod"/>
            </a:pPr>
            <a:r>
              <a:rPr lang="en-US" dirty="0"/>
              <a:t>Remove columns</a:t>
            </a:r>
          </a:p>
          <a:p>
            <a:pPr marL="1068388" lvl="2" indent="-342900">
              <a:buFont typeface="+mj-lt"/>
              <a:buAutoNum type="arabicPeriod"/>
            </a:pPr>
            <a:r>
              <a:rPr lang="en-US" dirty="0"/>
              <a:t>Highlight</a:t>
            </a:r>
          </a:p>
          <a:p>
            <a:pPr marL="1525588" lvl="3" indent="-3429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Proj</a:t>
            </a:r>
            <a:r>
              <a:rPr lang="en-US" dirty="0"/>
              <a:t> number”</a:t>
            </a:r>
          </a:p>
          <a:p>
            <a:pPr marL="1525588" lvl="3" indent="-3429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Projnaam</a:t>
            </a:r>
            <a:r>
              <a:rPr lang="en-US" dirty="0"/>
              <a:t>”</a:t>
            </a:r>
          </a:p>
          <a:p>
            <a:pPr marL="1525588" lvl="3" indent="-34290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Projectleider</a:t>
            </a:r>
            <a:r>
              <a:rPr lang="en-US" dirty="0"/>
              <a:t>”</a:t>
            </a:r>
          </a:p>
          <a:p>
            <a:pPr marL="1525588" lvl="3" indent="-342900">
              <a:buFont typeface="+mj-lt"/>
              <a:buAutoNum type="arabicPeriod"/>
            </a:pPr>
            <a:r>
              <a:rPr lang="en-US" dirty="0"/>
              <a:t>“Budget”</a:t>
            </a:r>
          </a:p>
          <a:p>
            <a:pPr marL="1068388" lvl="2" indent="-342900">
              <a:buFont typeface="+mj-lt"/>
              <a:buAutoNum type="arabicPeriod"/>
            </a:pPr>
            <a:r>
              <a:rPr lang="en-US" dirty="0"/>
              <a:t>Select Remove </a:t>
            </a:r>
            <a:r>
              <a:rPr lang="en-US" b="1" dirty="0"/>
              <a:t>Other</a:t>
            </a:r>
            <a:r>
              <a:rPr lang="en-US" dirty="0"/>
              <a:t> Columns</a:t>
            </a:r>
          </a:p>
          <a:p>
            <a:pPr marL="725488" lvl="2"/>
            <a:endParaRPr lang="en-US" dirty="0"/>
          </a:p>
          <a:p>
            <a:pPr marL="725488" lvl="2" indent="-457200"/>
            <a:r>
              <a:rPr lang="en-US" dirty="0"/>
              <a:t>Select “Close and Apply” to exit 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AD0B4-EFA6-4BCC-8BE9-7781D1DED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89" y="1958009"/>
            <a:ext cx="7405674" cy="33154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25146-D067-40FA-9F5F-9B813E08522B}"/>
              </a:ext>
            </a:extLst>
          </p:cNvPr>
          <p:cNvCxnSpPr>
            <a:cxnSpLocks/>
          </p:cNvCxnSpPr>
          <p:nvPr/>
        </p:nvCxnSpPr>
        <p:spPr>
          <a:xfrm flipV="1">
            <a:off x="4482548" y="3188175"/>
            <a:ext cx="4114800" cy="17124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D7D5C6-F480-418A-A991-97D95E8EC560}"/>
              </a:ext>
            </a:extLst>
          </p:cNvPr>
          <p:cNvCxnSpPr>
            <a:cxnSpLocks/>
          </p:cNvCxnSpPr>
          <p:nvPr/>
        </p:nvCxnSpPr>
        <p:spPr>
          <a:xfrm flipH="1">
            <a:off x="4987948" y="1807760"/>
            <a:ext cx="1026258" cy="4920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0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Name Tables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401417"/>
            <a:ext cx="4144340" cy="4687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Date Table</a:t>
            </a:r>
          </a:p>
          <a:p>
            <a:pPr lvl="1"/>
            <a:r>
              <a:rPr lang="en-US" dirty="0"/>
              <a:t>A way to join multiple datasets on a specified column</a:t>
            </a:r>
          </a:p>
          <a:p>
            <a:pPr lvl="1"/>
            <a:r>
              <a:rPr lang="en-US" dirty="0"/>
              <a:t>A date table does not have repeating dates (1) but can join with tables that have many dates (*)</a:t>
            </a:r>
          </a:p>
          <a:p>
            <a:pPr lvl="1"/>
            <a:r>
              <a:rPr lang="en-US" dirty="0"/>
              <a:t>This table is then used as a filter instead of the date column in a specific sheet</a:t>
            </a:r>
          </a:p>
          <a:p>
            <a:pPr lvl="1"/>
            <a:r>
              <a:rPr lang="en-US" dirty="0"/>
              <a:t>No longer have to link each table together, simplifying the data model</a:t>
            </a:r>
          </a:p>
          <a:p>
            <a:pPr lvl="1"/>
            <a:r>
              <a:rPr lang="en-US" dirty="0"/>
              <a:t>For our example it is not really needed but is good practice and good to understand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16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147CD-9388-4365-B91E-00FF0464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13" y="1183867"/>
            <a:ext cx="6384266" cy="41806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D8899B-774E-4E93-9BE0-5B6E6DC280B6}"/>
              </a:ext>
            </a:extLst>
          </p:cNvPr>
          <p:cNvSpPr/>
          <p:nvPr/>
        </p:nvSpPr>
        <p:spPr>
          <a:xfrm>
            <a:off x="8882744" y="2605501"/>
            <a:ext cx="914400" cy="785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97C3E82-B49B-41A7-8D00-37BAE270B50A}"/>
              </a:ext>
            </a:extLst>
          </p:cNvPr>
          <p:cNvSpPr/>
          <p:nvPr/>
        </p:nvSpPr>
        <p:spPr>
          <a:xfrm>
            <a:off x="7071360" y="1497874"/>
            <a:ext cx="1663337" cy="1384663"/>
          </a:xfrm>
          <a:custGeom>
            <a:avLst/>
            <a:gdLst>
              <a:gd name="connsiteX0" fmla="*/ 0 w 1663337"/>
              <a:gd name="connsiteY0" fmla="*/ 0 h 1384663"/>
              <a:gd name="connsiteX1" fmla="*/ 644434 w 1663337"/>
              <a:gd name="connsiteY1" fmla="*/ 8709 h 1384663"/>
              <a:gd name="connsiteX2" fmla="*/ 653143 w 1663337"/>
              <a:gd name="connsiteY2" fmla="*/ 766355 h 1384663"/>
              <a:gd name="connsiteX3" fmla="*/ 1288869 w 1663337"/>
              <a:gd name="connsiteY3" fmla="*/ 783772 h 1384663"/>
              <a:gd name="connsiteX4" fmla="*/ 1306286 w 1663337"/>
              <a:gd name="connsiteY4" fmla="*/ 1367246 h 1384663"/>
              <a:gd name="connsiteX5" fmla="*/ 1663337 w 1663337"/>
              <a:gd name="connsiteY5" fmla="*/ 1384663 h 1384663"/>
              <a:gd name="connsiteX6" fmla="*/ 1645920 w 1663337"/>
              <a:gd name="connsiteY6" fmla="*/ 1375955 h 1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337" h="1384663">
                <a:moveTo>
                  <a:pt x="0" y="0"/>
                </a:moveTo>
                <a:lnTo>
                  <a:pt x="644434" y="8709"/>
                </a:lnTo>
                <a:lnTo>
                  <a:pt x="653143" y="766355"/>
                </a:lnTo>
                <a:lnTo>
                  <a:pt x="1288869" y="783772"/>
                </a:lnTo>
                <a:lnTo>
                  <a:pt x="1306286" y="1367246"/>
                </a:lnTo>
                <a:lnTo>
                  <a:pt x="1663337" y="1384663"/>
                </a:lnTo>
                <a:lnTo>
                  <a:pt x="1645920" y="1375955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AADAB-5669-4BB5-8D0E-8A21866E4512}"/>
              </a:ext>
            </a:extLst>
          </p:cNvPr>
          <p:cNvSpPr/>
          <p:nvPr/>
        </p:nvSpPr>
        <p:spPr>
          <a:xfrm>
            <a:off x="9152709" y="1663337"/>
            <a:ext cx="182880" cy="827314"/>
          </a:xfrm>
          <a:custGeom>
            <a:avLst/>
            <a:gdLst>
              <a:gd name="connsiteX0" fmla="*/ 0 w 182880"/>
              <a:gd name="connsiteY0" fmla="*/ 0 h 827314"/>
              <a:gd name="connsiteX1" fmla="*/ 182880 w 182880"/>
              <a:gd name="connsiteY1" fmla="*/ 0 h 827314"/>
              <a:gd name="connsiteX2" fmla="*/ 182880 w 182880"/>
              <a:gd name="connsiteY2" fmla="*/ 827314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827314">
                <a:moveTo>
                  <a:pt x="0" y="0"/>
                </a:moveTo>
                <a:lnTo>
                  <a:pt x="182880" y="0"/>
                </a:lnTo>
                <a:lnTo>
                  <a:pt x="182880" y="827314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0D57CCF-4BA4-4861-86E3-919D2C2759DE}"/>
              </a:ext>
            </a:extLst>
          </p:cNvPr>
          <p:cNvSpPr/>
          <p:nvPr/>
        </p:nvSpPr>
        <p:spPr>
          <a:xfrm>
            <a:off x="9910354" y="2987040"/>
            <a:ext cx="1140823" cy="156754"/>
          </a:xfrm>
          <a:custGeom>
            <a:avLst/>
            <a:gdLst>
              <a:gd name="connsiteX0" fmla="*/ 0 w 1140823"/>
              <a:gd name="connsiteY0" fmla="*/ 0 h 156754"/>
              <a:gd name="connsiteX1" fmla="*/ 522515 w 1140823"/>
              <a:gd name="connsiteY1" fmla="*/ 0 h 156754"/>
              <a:gd name="connsiteX2" fmla="*/ 539932 w 1140823"/>
              <a:gd name="connsiteY2" fmla="*/ 156754 h 156754"/>
              <a:gd name="connsiteX3" fmla="*/ 1140823 w 1140823"/>
              <a:gd name="connsiteY3" fmla="*/ 156754 h 15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0823" h="156754">
                <a:moveTo>
                  <a:pt x="0" y="0"/>
                </a:moveTo>
                <a:lnTo>
                  <a:pt x="522515" y="0"/>
                </a:lnTo>
                <a:lnTo>
                  <a:pt x="539932" y="156754"/>
                </a:lnTo>
                <a:lnTo>
                  <a:pt x="1140823" y="156754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2C4440-4270-452D-8830-04932ECECA5C}"/>
              </a:ext>
            </a:extLst>
          </p:cNvPr>
          <p:cNvSpPr/>
          <p:nvPr/>
        </p:nvSpPr>
        <p:spPr>
          <a:xfrm>
            <a:off x="6339840" y="2629989"/>
            <a:ext cx="2447109" cy="357051"/>
          </a:xfrm>
          <a:custGeom>
            <a:avLst/>
            <a:gdLst>
              <a:gd name="connsiteX0" fmla="*/ 0 w 2447109"/>
              <a:gd name="connsiteY0" fmla="*/ 69668 h 357051"/>
              <a:gd name="connsiteX1" fmla="*/ 0 w 2447109"/>
              <a:gd name="connsiteY1" fmla="*/ 69668 h 357051"/>
              <a:gd name="connsiteX2" fmla="*/ 174171 w 2447109"/>
              <a:gd name="connsiteY2" fmla="*/ 69668 h 357051"/>
              <a:gd name="connsiteX3" fmla="*/ 740229 w 2447109"/>
              <a:gd name="connsiteY3" fmla="*/ 60960 h 357051"/>
              <a:gd name="connsiteX4" fmla="*/ 740229 w 2447109"/>
              <a:gd name="connsiteY4" fmla="*/ 0 h 357051"/>
              <a:gd name="connsiteX5" fmla="*/ 1872343 w 2447109"/>
              <a:gd name="connsiteY5" fmla="*/ 8708 h 357051"/>
              <a:gd name="connsiteX6" fmla="*/ 1872343 w 2447109"/>
              <a:gd name="connsiteY6" fmla="*/ 357051 h 357051"/>
              <a:gd name="connsiteX7" fmla="*/ 2447109 w 2447109"/>
              <a:gd name="connsiteY7" fmla="*/ 357051 h 35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7109" h="357051">
                <a:moveTo>
                  <a:pt x="0" y="69668"/>
                </a:moveTo>
                <a:lnTo>
                  <a:pt x="0" y="69668"/>
                </a:lnTo>
                <a:lnTo>
                  <a:pt x="174171" y="69668"/>
                </a:lnTo>
                <a:lnTo>
                  <a:pt x="740229" y="60960"/>
                </a:lnTo>
                <a:lnTo>
                  <a:pt x="740229" y="0"/>
                </a:lnTo>
                <a:lnTo>
                  <a:pt x="1872343" y="8708"/>
                </a:lnTo>
                <a:lnTo>
                  <a:pt x="1872343" y="357051"/>
                </a:lnTo>
                <a:lnTo>
                  <a:pt x="2447109" y="35705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943887-7C8F-4BB4-87B8-BA1EE972B233}"/>
              </a:ext>
            </a:extLst>
          </p:cNvPr>
          <p:cNvSpPr/>
          <p:nvPr/>
        </p:nvSpPr>
        <p:spPr>
          <a:xfrm>
            <a:off x="6844937" y="3100251"/>
            <a:ext cx="1933303" cy="1071155"/>
          </a:xfrm>
          <a:custGeom>
            <a:avLst/>
            <a:gdLst>
              <a:gd name="connsiteX0" fmla="*/ 0 w 1933303"/>
              <a:gd name="connsiteY0" fmla="*/ 1071155 h 1071155"/>
              <a:gd name="connsiteX1" fmla="*/ 8709 w 1933303"/>
              <a:gd name="connsiteY1" fmla="*/ 574766 h 1071155"/>
              <a:gd name="connsiteX2" fmla="*/ 1349829 w 1933303"/>
              <a:gd name="connsiteY2" fmla="*/ 566058 h 1071155"/>
              <a:gd name="connsiteX3" fmla="*/ 1358537 w 1933303"/>
              <a:gd name="connsiteY3" fmla="*/ 8709 h 1071155"/>
              <a:gd name="connsiteX4" fmla="*/ 1933303 w 1933303"/>
              <a:gd name="connsiteY4" fmla="*/ 0 h 107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303" h="1071155">
                <a:moveTo>
                  <a:pt x="0" y="1071155"/>
                </a:moveTo>
                <a:lnTo>
                  <a:pt x="8709" y="574766"/>
                </a:lnTo>
                <a:lnTo>
                  <a:pt x="1349829" y="566058"/>
                </a:lnTo>
                <a:lnTo>
                  <a:pt x="1358537" y="8709"/>
                </a:lnTo>
                <a:lnTo>
                  <a:pt x="1933303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8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401417"/>
            <a:ext cx="4144340" cy="4687346"/>
          </a:xfrm>
        </p:spPr>
        <p:txBody>
          <a:bodyPr/>
          <a:lstStyle/>
          <a:p>
            <a:pPr marL="3240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Steps to generate a date table: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Create a new table (1,2)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In the formula bar copy and past the expression: </a:t>
            </a:r>
          </a:p>
          <a:p>
            <a:pPr marL="666900" lvl="1" indent="-342900">
              <a:buFont typeface="+mj-lt"/>
              <a:buAutoNum type="arabicPeriod"/>
            </a:pPr>
            <a:endParaRPr lang="en-US" dirty="0"/>
          </a:p>
          <a:p>
            <a:pPr marL="324000" lvl="1" indent="0">
              <a:buNone/>
            </a:pPr>
            <a:r>
              <a:rPr lang="en-US" dirty="0"/>
              <a:t>Date = CALENDAR (DATE(2020,1,1),DATE(2022,12,31))</a:t>
            </a:r>
          </a:p>
          <a:p>
            <a:pPr marL="324000" lvl="1" indent="0">
              <a:buNone/>
            </a:pPr>
            <a:endParaRPr lang="en-US" dirty="0"/>
          </a:p>
          <a:p>
            <a:pPr marL="324000" lvl="1" indent="0">
              <a:buNone/>
            </a:pPr>
            <a:r>
              <a:rPr lang="en-US" dirty="0"/>
              <a:t>This will update the table name &amp; generate a date rage. Go to the table view to see what it looks like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17</a:t>
            </a:fld>
            <a:endParaRPr lang="nl-NL"/>
          </a:p>
        </p:txBody>
      </p:sp>
      <p:pic>
        <p:nvPicPr>
          <p:cNvPr id="1026" name="Picture 2" descr="C:\Users\zimmel\AppData\Local\Temp\SNAGHTML197dd25a.PNG">
            <a:extLst>
              <a:ext uri="{FF2B5EF4-FFF2-40B4-BE49-F238E27FC236}">
                <a16:creationId xmlns:a16="http://schemas.microsoft.com/office/drawing/2014/main" id="{8F6DFA0E-52CD-442D-BEA5-0A5FABFA3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10" y="1009695"/>
            <a:ext cx="6035739" cy="219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82770-5518-4411-96F9-F0CB54B85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09" y="3200204"/>
            <a:ext cx="6108903" cy="30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7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401417"/>
            <a:ext cx="4144340" cy="4687346"/>
          </a:xfrm>
        </p:spPr>
        <p:txBody>
          <a:bodyPr/>
          <a:lstStyle/>
          <a:p>
            <a:r>
              <a:rPr lang="en-US" dirty="0"/>
              <a:t>Date Table</a:t>
            </a:r>
          </a:p>
          <a:p>
            <a:pPr lvl="1"/>
            <a:r>
              <a:rPr lang="en-US" dirty="0"/>
              <a:t>Colum tool to change the data type</a:t>
            </a:r>
          </a:p>
          <a:p>
            <a:pPr lvl="1"/>
            <a:r>
              <a:rPr lang="en-US" dirty="0"/>
              <a:t>Format to change the style/format</a:t>
            </a:r>
          </a:p>
          <a:p>
            <a:r>
              <a:rPr lang="en-US" dirty="0"/>
              <a:t>Searching and ordering by month or year. Create new columns </a:t>
            </a:r>
          </a:p>
          <a:p>
            <a:r>
              <a:rPr lang="en-US" dirty="0"/>
              <a:t>Create new column(s) – right click, new column </a:t>
            </a:r>
          </a:p>
          <a:p>
            <a:pPr lvl="1"/>
            <a:r>
              <a:rPr lang="en-US" dirty="0"/>
              <a:t>Month = 'Date'[Date].[</a:t>
            </a:r>
            <a:r>
              <a:rPr lang="en-US" dirty="0" err="1"/>
              <a:t>Maand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Year = 'Date'[Date].[</a:t>
            </a:r>
            <a:r>
              <a:rPr lang="en-US" dirty="0" err="1"/>
              <a:t>Jaar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Quarter = 'Date'[Date].[</a:t>
            </a:r>
            <a:r>
              <a:rPr lang="en-US" dirty="0" err="1"/>
              <a:t>QuarterNo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Month Sort = 'Date'[Date].[</a:t>
            </a:r>
            <a:r>
              <a:rPr lang="en-US" dirty="0" err="1"/>
              <a:t>MonthNo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18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7DC4D-264C-4F8F-91E5-605E01A3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96" y="1742732"/>
            <a:ext cx="5780483" cy="33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6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46" y="1477695"/>
            <a:ext cx="4733129" cy="4687346"/>
          </a:xfrm>
        </p:spPr>
        <p:txBody>
          <a:bodyPr/>
          <a:lstStyle/>
          <a:p>
            <a:r>
              <a:rPr lang="en-US" dirty="0"/>
              <a:t>Join the date table </a:t>
            </a:r>
          </a:p>
          <a:p>
            <a:pPr lvl="1"/>
            <a:r>
              <a:rPr lang="en-US" dirty="0"/>
              <a:t>Go to the model tab on the left</a:t>
            </a:r>
          </a:p>
          <a:p>
            <a:pPr lvl="1"/>
            <a:r>
              <a:rPr lang="en-US" dirty="0"/>
              <a:t>Sometimes it will connect automatically, if not;</a:t>
            </a:r>
          </a:p>
          <a:p>
            <a:pPr lvl="1"/>
            <a:r>
              <a:rPr lang="en-US" dirty="0"/>
              <a:t>Click and drag ‘Date’[Date] </a:t>
            </a:r>
            <a:r>
              <a:rPr lang="en-US" dirty="0">
                <a:sym typeface="Wingdings" panose="05000000000000000000" pitchFamily="2" charset="2"/>
              </a:rPr>
              <a:t> ‘Basis’[Date]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Notice the symbols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* = many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1 = one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Black arrow shows the direction</a:t>
            </a: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Right click the connection line to edit and see properties</a:t>
            </a:r>
          </a:p>
          <a:p>
            <a:pPr lvl="1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UNDERSTAND THE TYPES OF RELATIONSHIPS BEFORE SELECTING 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19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A7782-D37F-49EB-92D0-FC92E53DF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75" y="1519398"/>
            <a:ext cx="6874565" cy="381920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E6E7C4-EC08-461F-802B-C0CE50A7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en-US" dirty="0"/>
              <a:t>Date Tables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92B7AB-520B-45A6-BB1F-F0B437D6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you…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38E614C-4A43-4636-AD04-2A9843A40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767" y="2961000"/>
            <a:ext cx="4565287" cy="9360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Mentimeter</a:t>
            </a:r>
            <a:endParaRPr lang="en-US" dirty="0"/>
          </a:p>
          <a:p>
            <a:r>
              <a:rPr lang="en-US" dirty="0"/>
              <a:t>https://www.menti.com/wyut8xdmpp</a:t>
            </a:r>
          </a:p>
        </p:txBody>
      </p:sp>
      <p:pic>
        <p:nvPicPr>
          <p:cNvPr id="1026" name="Picture 2" descr="https://api.qrserver.com/v1/create-qr-code/?size=500x500&amp;data=https://www.menti.com/wyut8xdmpp">
            <a:extLst>
              <a:ext uri="{FF2B5EF4-FFF2-40B4-BE49-F238E27FC236}">
                <a16:creationId xmlns:a16="http://schemas.microsoft.com/office/drawing/2014/main" id="{FB8C5527-0C54-4E1D-BF2D-6876C129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949" y="2197363"/>
            <a:ext cx="2463274" cy="24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8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Report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15" y="1477695"/>
            <a:ext cx="4288867" cy="432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the page layout you want </a:t>
            </a:r>
          </a:p>
          <a:p>
            <a:r>
              <a:rPr lang="en-US" dirty="0"/>
              <a:t>We will use “letter”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Time to get creative… What does the user want to see? We will add some basics:</a:t>
            </a:r>
          </a:p>
          <a:p>
            <a:pPr marL="342900" indent="-342900">
              <a:buAutoNum type="arabicParenR"/>
            </a:pPr>
            <a:r>
              <a:rPr lang="en-US" dirty="0"/>
              <a:t>Bar chart</a:t>
            </a:r>
          </a:p>
          <a:p>
            <a:pPr marL="342900" indent="-342900">
              <a:buAutoNum type="arabicParenR"/>
            </a:pPr>
            <a:r>
              <a:rPr lang="en-US" dirty="0"/>
              <a:t>Cards</a:t>
            </a:r>
          </a:p>
          <a:p>
            <a:pPr marL="342900" indent="-342900">
              <a:buAutoNum type="arabicParenR"/>
            </a:pPr>
            <a:r>
              <a:rPr lang="en-US" dirty="0"/>
              <a:t>Pie Chart</a:t>
            </a:r>
          </a:p>
          <a:p>
            <a:pPr marL="342900" indent="-342900">
              <a:buAutoNum type="arabicParenR"/>
            </a:pPr>
            <a:r>
              <a:rPr lang="en-US" dirty="0"/>
              <a:t>Slicers</a:t>
            </a:r>
          </a:p>
          <a:p>
            <a:pPr marL="342900" indent="-342900">
              <a:buAutoNum type="arabicParenR"/>
            </a:pPr>
            <a:r>
              <a:rPr lang="en-US" dirty="0"/>
              <a:t>Matrix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20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F73D9-6464-4EE4-B07E-D0F805DB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517" y="904461"/>
            <a:ext cx="7068710" cy="504907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C3EA7C-BCB5-435F-92B7-DF7AF5C54017}"/>
              </a:ext>
            </a:extLst>
          </p:cNvPr>
          <p:cNvCxnSpPr>
            <a:cxnSpLocks/>
          </p:cNvCxnSpPr>
          <p:nvPr/>
        </p:nvCxnSpPr>
        <p:spPr>
          <a:xfrm>
            <a:off x="4492487" y="1729409"/>
            <a:ext cx="4930964" cy="2712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34FBD31-3344-4953-9845-4AF431410DCC}"/>
              </a:ext>
            </a:extLst>
          </p:cNvPr>
          <p:cNvSpPr/>
          <p:nvPr/>
        </p:nvSpPr>
        <p:spPr>
          <a:xfrm>
            <a:off x="9877476" y="2235200"/>
            <a:ext cx="299701" cy="332709"/>
          </a:xfrm>
          <a:prstGeom prst="ellips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B5B8AC-A09F-4E6E-BC8D-964B3E31882F}"/>
              </a:ext>
            </a:extLst>
          </p:cNvPr>
          <p:cNvSpPr/>
          <p:nvPr/>
        </p:nvSpPr>
        <p:spPr>
          <a:xfrm>
            <a:off x="10468637" y="2678423"/>
            <a:ext cx="299701" cy="332709"/>
          </a:xfrm>
          <a:prstGeom prst="ellips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CCB27E-975D-443A-A0ED-4A52B70F5912}"/>
              </a:ext>
            </a:extLst>
          </p:cNvPr>
          <p:cNvSpPr/>
          <p:nvPr/>
        </p:nvSpPr>
        <p:spPr>
          <a:xfrm>
            <a:off x="10247982" y="2567909"/>
            <a:ext cx="299701" cy="318754"/>
          </a:xfrm>
          <a:prstGeom prst="ellips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E6D991-0291-4254-9E89-BD071C28A8C8}"/>
              </a:ext>
            </a:extLst>
          </p:cNvPr>
          <p:cNvSpPr/>
          <p:nvPr/>
        </p:nvSpPr>
        <p:spPr>
          <a:xfrm>
            <a:off x="10247982" y="2844777"/>
            <a:ext cx="299701" cy="318754"/>
          </a:xfrm>
          <a:prstGeom prst="ellips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72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bar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15" y="1477695"/>
            <a:ext cx="4930964" cy="432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Select the “stacked column chart”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Drag “budget” </a:t>
            </a:r>
            <a:r>
              <a:rPr lang="en-US" dirty="0">
                <a:sym typeface="Wingdings" panose="05000000000000000000" pitchFamily="2" charset="2"/>
              </a:rPr>
              <a:t> values opening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Drag “date”  axis opening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Unselect date </a:t>
            </a:r>
            <a:r>
              <a:rPr lang="en-US" dirty="0" err="1">
                <a:sym typeface="Wingdings" panose="05000000000000000000" pitchFamily="2" charset="2"/>
              </a:rPr>
              <a:t>hiarchy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Right click date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Select “date”</a:t>
            </a: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Be aware of any aggregation that are occurring (right click on “budget” to see the options)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21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AE64C-38B9-4525-8626-1C981BC4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381" y="229373"/>
            <a:ext cx="6462195" cy="5695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ECE18-914C-489A-8B37-00C52A5A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457" y="3229631"/>
            <a:ext cx="1238009" cy="129574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A233E1-42EC-45A6-B116-31A889CB9A9F}"/>
              </a:ext>
            </a:extLst>
          </p:cNvPr>
          <p:cNvCxnSpPr>
            <a:cxnSpLocks/>
          </p:cNvCxnSpPr>
          <p:nvPr/>
        </p:nvCxnSpPr>
        <p:spPr>
          <a:xfrm>
            <a:off x="3005667" y="3589867"/>
            <a:ext cx="6739466" cy="5678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43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0BBADC-8C4A-40F3-9EAF-A13C57944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343" y="1184347"/>
            <a:ext cx="5094007" cy="4489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pie / donut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15" y="1477695"/>
            <a:ext cx="4930964" cy="432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Select the “donut chart”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Drag “budget” </a:t>
            </a:r>
            <a:r>
              <a:rPr lang="en-US" dirty="0">
                <a:sym typeface="Wingdings" panose="05000000000000000000" pitchFamily="2" charset="2"/>
              </a:rPr>
              <a:t> values opening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Drag “</a:t>
            </a:r>
            <a:r>
              <a:rPr lang="en-US" dirty="0" err="1">
                <a:sym typeface="Wingdings" panose="05000000000000000000" pitchFamily="2" charset="2"/>
              </a:rPr>
              <a:t>proj</a:t>
            </a:r>
            <a:r>
              <a:rPr lang="en-US" dirty="0">
                <a:sym typeface="Wingdings" panose="05000000000000000000" pitchFamily="2" charset="2"/>
              </a:rPr>
              <a:t> number”  legend opening</a:t>
            </a: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Now we can check the connections in our data model by selecting a section of the donut chart</a:t>
            </a: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22</a:t>
            </a:fld>
            <a:endParaRPr lang="nl-N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A233E1-42EC-45A6-B116-31A889CB9A9F}"/>
              </a:ext>
            </a:extLst>
          </p:cNvPr>
          <p:cNvCxnSpPr>
            <a:cxnSpLocks/>
          </p:cNvCxnSpPr>
          <p:nvPr/>
        </p:nvCxnSpPr>
        <p:spPr>
          <a:xfrm>
            <a:off x="5358693" y="3444440"/>
            <a:ext cx="2159707" cy="407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874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matrix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15" y="1477695"/>
            <a:ext cx="4930964" cy="432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Select the “matrix table” visualization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Drag “budget” </a:t>
            </a:r>
            <a:r>
              <a:rPr lang="en-US" dirty="0">
                <a:sym typeface="Wingdings" panose="05000000000000000000" pitchFamily="2" charset="2"/>
              </a:rPr>
              <a:t> values opening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Drag “</a:t>
            </a:r>
            <a:r>
              <a:rPr lang="en-US" dirty="0" err="1">
                <a:sym typeface="Wingdings" panose="05000000000000000000" pitchFamily="2" charset="2"/>
              </a:rPr>
              <a:t>proj</a:t>
            </a:r>
            <a:r>
              <a:rPr lang="en-US" dirty="0">
                <a:sym typeface="Wingdings" panose="05000000000000000000" pitchFamily="2" charset="2"/>
              </a:rPr>
              <a:t> number”  rows opening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Drag “Date”  Columns opening 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Right click and select “date” </a:t>
            </a: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Check the column sort function by clicking on the header</a:t>
            </a: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Change the aggregation type to show something different in the “total” column and within the table itself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min, max, avg, </a:t>
            </a:r>
            <a:r>
              <a:rPr lang="en-US" dirty="0" err="1">
                <a:sym typeface="Wingdings" panose="05000000000000000000" pitchFamily="2" charset="2"/>
              </a:rPr>
              <a:t>ect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3240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B0AB5-2AA3-4316-817C-CD186DF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079" y="541695"/>
            <a:ext cx="6411685" cy="56505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CE06B7-F818-4796-A7AF-3E96B0176199}"/>
              </a:ext>
            </a:extLst>
          </p:cNvPr>
          <p:cNvCxnSpPr>
            <a:cxnSpLocks/>
          </p:cNvCxnSpPr>
          <p:nvPr/>
        </p:nvCxnSpPr>
        <p:spPr>
          <a:xfrm>
            <a:off x="5012267" y="3818467"/>
            <a:ext cx="931333" cy="6180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34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card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15" y="1477695"/>
            <a:ext cx="4930964" cy="43200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Select the “card” visualization (one card for each of the following): 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/>
              <a:t>Drag “</a:t>
            </a:r>
            <a:r>
              <a:rPr lang="en-US" dirty="0" err="1"/>
              <a:t>projectleider</a:t>
            </a:r>
            <a:r>
              <a:rPr lang="en-US" dirty="0"/>
              <a:t>” </a:t>
            </a:r>
            <a:r>
              <a:rPr lang="en-US" dirty="0">
                <a:sym typeface="Wingdings" panose="05000000000000000000" pitchFamily="2" charset="2"/>
              </a:rPr>
              <a:t> fields opening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Drag “</a:t>
            </a:r>
            <a:r>
              <a:rPr lang="en-US" dirty="0" err="1">
                <a:sym typeface="Wingdings" panose="05000000000000000000" pitchFamily="2" charset="2"/>
              </a:rPr>
              <a:t>projectnaam</a:t>
            </a:r>
            <a:r>
              <a:rPr lang="en-US" dirty="0">
                <a:sym typeface="Wingdings" panose="05000000000000000000" pitchFamily="2" charset="2"/>
              </a:rPr>
              <a:t>”  fields opening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Drag “budget”  fields opening</a:t>
            </a: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Check the column sort function by clicking on the header</a:t>
            </a: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Change the aggregation type to show something different in the “total” column and within the table itself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min, max, avg, </a:t>
            </a:r>
            <a:r>
              <a:rPr lang="en-US" dirty="0" err="1">
                <a:sym typeface="Wingdings" panose="05000000000000000000" pitchFamily="2" charset="2"/>
              </a:rPr>
              <a:t>ect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3240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E319E-96F5-4EAC-9CFF-C0979C3F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16" y="728133"/>
            <a:ext cx="5975626" cy="52662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1439AF-A4A3-4121-95A5-BD50045B6E6C}"/>
              </a:ext>
            </a:extLst>
          </p:cNvPr>
          <p:cNvCxnSpPr>
            <a:cxnSpLocks/>
          </p:cNvCxnSpPr>
          <p:nvPr/>
        </p:nvCxnSpPr>
        <p:spPr>
          <a:xfrm flipH="1" flipV="1">
            <a:off x="10498667" y="3259667"/>
            <a:ext cx="484742" cy="10228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32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15" y="1477695"/>
            <a:ext cx="4930964" cy="432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 the “slicer” visualization (one slicer for each of the following): 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Drag “</a:t>
            </a:r>
            <a:r>
              <a:rPr lang="en-US" dirty="0" err="1">
                <a:sym typeface="Wingdings" panose="05000000000000000000" pitchFamily="2" charset="2"/>
              </a:rPr>
              <a:t>projectnaam</a:t>
            </a:r>
            <a:r>
              <a:rPr lang="en-US" dirty="0">
                <a:sym typeface="Wingdings" panose="05000000000000000000" pitchFamily="2" charset="2"/>
              </a:rPr>
              <a:t>”  field opening</a:t>
            </a:r>
          </a:p>
          <a:p>
            <a:pPr marL="324000" lvl="5" indent="0">
              <a:buNone/>
            </a:pPr>
            <a:r>
              <a:rPr lang="en-US" dirty="0">
                <a:sym typeface="Wingdings" panose="05000000000000000000" pitchFamily="2" charset="2"/>
              </a:rPr>
              <a:t>Change to dropdown in the corner of the visual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Drag “year”  field opening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Change to “list” from dropdown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Drag “Quarter”  field opening</a:t>
            </a:r>
          </a:p>
          <a:p>
            <a:pPr lvl="1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9BC83-5CEF-4309-89FC-5C5E689D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085" y="541695"/>
            <a:ext cx="6090909" cy="53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54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the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15" y="1634067"/>
            <a:ext cx="4930964" cy="4163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Congrats! You made it!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Change the way visuals interact with each other by selecting a visual, click the “format” tab, click “edit interactions”</a:t>
            </a:r>
          </a:p>
          <a:p>
            <a:pPr marL="0" indent="0">
              <a:buNone/>
            </a:pPr>
            <a:r>
              <a:rPr lang="en-US" dirty="0"/>
              <a:t>Change colors, text size, font, titles, and a lot more within the “Format” tab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Make sure the data tells a story.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Less is more.</a:t>
            </a:r>
          </a:p>
          <a:p>
            <a:pPr lvl="1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240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26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B7DF9-258E-4223-AECB-8F5CB5C7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018" y="719666"/>
            <a:ext cx="5937195" cy="5232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4184FD-163E-4DAC-B3FD-D54D569AECFA}"/>
              </a:ext>
            </a:extLst>
          </p:cNvPr>
          <p:cNvCxnSpPr>
            <a:cxnSpLocks/>
          </p:cNvCxnSpPr>
          <p:nvPr/>
        </p:nvCxnSpPr>
        <p:spPr>
          <a:xfrm flipV="1">
            <a:off x="5604934" y="1168400"/>
            <a:ext cx="2607733" cy="1727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07BB09-51E7-4EBC-8EE6-2ECEB12FE216}"/>
              </a:ext>
            </a:extLst>
          </p:cNvPr>
          <p:cNvCxnSpPr>
            <a:cxnSpLocks/>
          </p:cNvCxnSpPr>
          <p:nvPr/>
        </p:nvCxnSpPr>
        <p:spPr>
          <a:xfrm flipV="1">
            <a:off x="5555079" y="2895602"/>
            <a:ext cx="4325521" cy="973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321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79E6-972D-49FE-889A-9EEC71FE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of extra help: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21CE4-7F2F-4F2A-A1A1-9E60BF25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B4A8E-E629-4347-8693-D21D8C3C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27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DD636-D635-4B21-9992-E9C71FE81763}"/>
              </a:ext>
            </a:extLst>
          </p:cNvPr>
          <p:cNvSpPr txBox="1">
            <a:spLocks/>
          </p:cNvSpPr>
          <p:nvPr/>
        </p:nvSpPr>
        <p:spPr>
          <a:xfrm>
            <a:off x="397618" y="1405224"/>
            <a:ext cx="5076175" cy="4638335"/>
          </a:xfrm>
          <a:prstGeom prst="rect">
            <a:avLst/>
          </a:prstGeom>
        </p:spPr>
        <p:txBody>
          <a:bodyPr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Lots of online resources, a couple of my favorites are: </a:t>
            </a:r>
          </a:p>
          <a:p>
            <a:r>
              <a:rPr lang="en-US" dirty="0"/>
              <a:t>For tips, tricks &amp; tutorials </a:t>
            </a:r>
          </a:p>
          <a:p>
            <a:pPr lvl="1"/>
            <a:r>
              <a:rPr lang="en-US" dirty="0"/>
              <a:t>Guy in a cube (</a:t>
            </a:r>
            <a:r>
              <a:rPr lang="en-US" dirty="0" err="1"/>
              <a:t>youtube</a:t>
            </a:r>
            <a:r>
              <a:rPr lang="en-US" dirty="0"/>
              <a:t>)</a:t>
            </a:r>
            <a:r>
              <a:rPr lang="en-US" dirty="0">
                <a:hlinkClick r:id="rId2"/>
              </a:rPr>
              <a:t> https://www.youtube.com/channel/UCFp1vaKzpfvoGai0vE5VJ0w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r>
              <a:rPr lang="en-US" dirty="0"/>
              <a:t>For environmental / water related dashboard design and inspiration</a:t>
            </a:r>
          </a:p>
          <a:p>
            <a:pPr lvl="1"/>
            <a:r>
              <a:rPr lang="en-US" dirty="0" err="1"/>
              <a:t>DiscoverEI</a:t>
            </a:r>
            <a:r>
              <a:rPr lang="en-US" dirty="0"/>
              <a:t> (website &amp; training) </a:t>
            </a:r>
            <a:r>
              <a:rPr lang="en-US" dirty="0">
                <a:hlinkClick r:id="rId3"/>
              </a:rPr>
              <a:t>https://www.discoverei.com/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finance &amp; formulas </a:t>
            </a:r>
          </a:p>
          <a:p>
            <a:pPr lvl="1"/>
            <a:r>
              <a:rPr lang="en-US" dirty="0"/>
              <a:t>Enterprise DNA (</a:t>
            </a:r>
            <a:r>
              <a:rPr lang="en-US" dirty="0" err="1"/>
              <a:t>youtube</a:t>
            </a:r>
            <a:r>
              <a:rPr lang="en-US" dirty="0"/>
              <a:t>) </a:t>
            </a:r>
            <a:r>
              <a:rPr lang="en-US" dirty="0">
                <a:hlinkClick r:id="rId4"/>
              </a:rPr>
              <a:t>https://www.youtube.com/channel/UCy2rBgj4M1tzK-urTZ28zcA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2B7B0-DD9A-4A3C-A505-3B6D547DE8DE}"/>
              </a:ext>
            </a:extLst>
          </p:cNvPr>
          <p:cNvGrpSpPr/>
          <p:nvPr/>
        </p:nvGrpSpPr>
        <p:grpSpPr>
          <a:xfrm>
            <a:off x="5953601" y="528091"/>
            <a:ext cx="5677194" cy="5788214"/>
            <a:chOff x="5909869" y="255345"/>
            <a:chExt cx="5677194" cy="57882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17BF9C-1848-4B58-92AB-C14B226E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869" y="255345"/>
              <a:ext cx="5526481" cy="1391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E829DC-B43F-40AD-8CE7-23F13EDD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9869" y="1799860"/>
              <a:ext cx="5637979" cy="31693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DB44D3-23CA-4B97-B090-D155D09B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869" y="5121826"/>
              <a:ext cx="5677194" cy="921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77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E18B-2D78-47F1-8BEC-77C48B65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Power Bi &amp; ESRI storyboard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A74F90-BE21-4517-85BA-BFDA5B3D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B2216-A58D-44F2-8B7F-FEF2ECF2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3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333BC-C91B-492C-BCD5-4A091F45FD80}"/>
              </a:ext>
            </a:extLst>
          </p:cNvPr>
          <p:cNvSpPr txBox="1">
            <a:spLocks/>
          </p:cNvSpPr>
          <p:nvPr/>
        </p:nvSpPr>
        <p:spPr>
          <a:xfrm>
            <a:off x="1429418" y="5207726"/>
            <a:ext cx="9033243" cy="1011694"/>
          </a:xfrm>
          <a:prstGeom prst="rect">
            <a:avLst/>
          </a:prstGeom>
        </p:spPr>
        <p:txBody>
          <a:bodyPr numCol="1"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Tell your story &amp; include the data </a:t>
            </a:r>
          </a:p>
          <a:p>
            <a:r>
              <a:rPr lang="en-US" dirty="0">
                <a:hlinkClick r:id="rId2"/>
              </a:rPr>
              <a:t>https://storymaps.arcgis.com/stories/fe8d45e9138a474c98cdce714a22ea59</a:t>
            </a:r>
            <a:r>
              <a:rPr lang="en-US" dirty="0"/>
              <a:t>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0BAB32-8B9B-40D3-927F-62F0C0DF0D8A}"/>
              </a:ext>
            </a:extLst>
          </p:cNvPr>
          <p:cNvGrpSpPr/>
          <p:nvPr/>
        </p:nvGrpSpPr>
        <p:grpSpPr>
          <a:xfrm>
            <a:off x="1587932" y="1477695"/>
            <a:ext cx="9016135" cy="3253796"/>
            <a:chOff x="1275530" y="1477695"/>
            <a:chExt cx="9016135" cy="32537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1B38A8-0C98-4507-80CA-1CF9BEB89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530" y="1478656"/>
              <a:ext cx="4345626" cy="32406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6B441D-F1C4-424D-B4C8-D4AF57D6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6039" y="1477695"/>
              <a:ext cx="4345626" cy="3253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57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79E6-972D-49FE-889A-9EEC71FE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extra help: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21CE4-7F2F-4F2A-A1A1-9E60BF25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B4A8E-E629-4347-8693-D21D8C3C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4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DD636-D635-4B21-9992-E9C71FE81763}"/>
              </a:ext>
            </a:extLst>
          </p:cNvPr>
          <p:cNvSpPr txBox="1">
            <a:spLocks/>
          </p:cNvSpPr>
          <p:nvPr/>
        </p:nvSpPr>
        <p:spPr>
          <a:xfrm>
            <a:off x="397618" y="1405224"/>
            <a:ext cx="5076175" cy="4638335"/>
          </a:xfrm>
          <a:prstGeom prst="rect">
            <a:avLst/>
          </a:prstGeom>
        </p:spPr>
        <p:txBody>
          <a:bodyPr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Lots of online resources, a couple of my favorites are: </a:t>
            </a:r>
          </a:p>
          <a:p>
            <a:r>
              <a:rPr lang="en-US" dirty="0"/>
              <a:t>For tips, tricks &amp; tutorials </a:t>
            </a:r>
          </a:p>
          <a:p>
            <a:pPr lvl="1"/>
            <a:r>
              <a:rPr lang="en-US" dirty="0"/>
              <a:t>Guy in a cube (</a:t>
            </a:r>
            <a:r>
              <a:rPr lang="en-US" dirty="0" err="1"/>
              <a:t>youtube</a:t>
            </a:r>
            <a:r>
              <a:rPr lang="en-US" dirty="0"/>
              <a:t>)</a:t>
            </a:r>
            <a:r>
              <a:rPr lang="en-US" dirty="0">
                <a:hlinkClick r:id="rId2"/>
              </a:rPr>
              <a:t> https://www.youtube.com/channel/UCFp1vaKzpfvoGai0vE5VJ0w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r>
              <a:rPr lang="en-US" dirty="0"/>
              <a:t>For environmental / water related dashboard design and inspiration</a:t>
            </a:r>
          </a:p>
          <a:p>
            <a:pPr lvl="1"/>
            <a:r>
              <a:rPr lang="en-US" dirty="0" err="1"/>
              <a:t>DiscoverEI</a:t>
            </a:r>
            <a:r>
              <a:rPr lang="en-US" dirty="0"/>
              <a:t> (website &amp; training) </a:t>
            </a:r>
            <a:r>
              <a:rPr lang="en-US" dirty="0">
                <a:hlinkClick r:id="rId3"/>
              </a:rPr>
              <a:t>https://www.discoverei.com/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finance &amp; formulas </a:t>
            </a:r>
          </a:p>
          <a:p>
            <a:pPr lvl="1"/>
            <a:r>
              <a:rPr lang="en-US" dirty="0"/>
              <a:t>Enterprise DNA (</a:t>
            </a:r>
            <a:r>
              <a:rPr lang="en-US" dirty="0" err="1"/>
              <a:t>youtube</a:t>
            </a:r>
            <a:r>
              <a:rPr lang="en-US" dirty="0"/>
              <a:t>) </a:t>
            </a:r>
            <a:r>
              <a:rPr lang="en-US" dirty="0">
                <a:hlinkClick r:id="rId4"/>
              </a:rPr>
              <a:t>https://www.youtube.com/channel/UCy2rBgj4M1tzK-urTZ28zcA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32B7B0-DD9A-4A3C-A505-3B6D547DE8DE}"/>
              </a:ext>
            </a:extLst>
          </p:cNvPr>
          <p:cNvGrpSpPr/>
          <p:nvPr/>
        </p:nvGrpSpPr>
        <p:grpSpPr>
          <a:xfrm>
            <a:off x="5953601" y="528091"/>
            <a:ext cx="5677194" cy="5788214"/>
            <a:chOff x="5909869" y="255345"/>
            <a:chExt cx="5677194" cy="57882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17BF9C-1848-4B58-92AB-C14B226E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9869" y="255345"/>
              <a:ext cx="5526481" cy="13919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E829DC-B43F-40AD-8CE7-23F13EDD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9869" y="1799860"/>
              <a:ext cx="5637979" cy="31693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DB44D3-23CA-4B97-B090-D155D09B7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9869" y="5121826"/>
              <a:ext cx="5677194" cy="921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01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79E6-972D-49FE-889A-9EEC71FE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the dashboard comes the data (model)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21CE4-7F2F-4F2A-A1A1-9E60BF25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B4A8E-E629-4347-8693-D21D8C3C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5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DD636-D635-4B21-9992-E9C71FE81763}"/>
              </a:ext>
            </a:extLst>
          </p:cNvPr>
          <p:cNvSpPr txBox="1">
            <a:spLocks/>
          </p:cNvSpPr>
          <p:nvPr/>
        </p:nvSpPr>
        <p:spPr>
          <a:xfrm>
            <a:off x="755650" y="2350846"/>
            <a:ext cx="5076175" cy="2848376"/>
          </a:xfrm>
          <a:prstGeom prst="rect">
            <a:avLst/>
          </a:prstGeom>
        </p:spPr>
        <p:txBody>
          <a:bodyPr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What does your data look like?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a data model?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do we get our data into a format that Power BI* will like?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do we link it all together? </a:t>
            </a:r>
          </a:p>
          <a:p>
            <a:pPr lvl="1"/>
            <a:r>
              <a:rPr lang="en-US" dirty="0"/>
              <a:t>Name Table </a:t>
            </a:r>
          </a:p>
          <a:p>
            <a:pPr lvl="1"/>
            <a:r>
              <a:rPr lang="en-US" dirty="0"/>
              <a:t>Date Table</a:t>
            </a:r>
          </a:p>
        </p:txBody>
      </p:sp>
      <p:pic>
        <p:nvPicPr>
          <p:cNvPr id="1026" name="Picture 2" descr="Brace yourself Power BI is Coming ! - Brace Yourself - Game of Thrones Meme  | Make a Meme">
            <a:extLst>
              <a:ext uri="{FF2B5EF4-FFF2-40B4-BE49-F238E27FC236}">
                <a16:creationId xmlns:a16="http://schemas.microsoft.com/office/drawing/2014/main" id="{91DB54EA-B555-4A8E-B668-E87A0F73B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046" y="1477695"/>
            <a:ext cx="4468128" cy="40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D71EF37-B323-4C32-B336-77D1091FF720}"/>
              </a:ext>
            </a:extLst>
          </p:cNvPr>
          <p:cNvSpPr txBox="1">
            <a:spLocks/>
          </p:cNvSpPr>
          <p:nvPr/>
        </p:nvSpPr>
        <p:spPr>
          <a:xfrm>
            <a:off x="8492888" y="6441917"/>
            <a:ext cx="3544175" cy="416083"/>
          </a:xfrm>
          <a:prstGeom prst="rect">
            <a:avLst/>
          </a:prstGeom>
        </p:spPr>
        <p:txBody>
          <a:bodyPr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BI* = Business Intelligence </a:t>
            </a:r>
          </a:p>
        </p:txBody>
      </p:sp>
    </p:spTree>
    <p:extLst>
      <p:ext uri="{BB962C8B-B14F-4D97-AF65-F5344CB8AC3E}">
        <p14:creationId xmlns:p14="http://schemas.microsoft.com/office/powerpoint/2010/main" val="175746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79E6-972D-49FE-889A-9EEC71FE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your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21CE4-7F2F-4F2A-A1A1-9E60BF25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B4A8E-E629-4347-8693-D21D8C3C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6</a:t>
            </a:fld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4D2CBD-AADD-466D-BFFA-8A4116C88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41" b="30880"/>
          <a:stretch/>
        </p:blipFill>
        <p:spPr>
          <a:xfrm>
            <a:off x="5608704" y="1149530"/>
            <a:ext cx="1728422" cy="5098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0696E3-C2F3-449A-B5C6-C6B715AC3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00" b="9346"/>
          <a:stretch/>
        </p:blipFill>
        <p:spPr>
          <a:xfrm>
            <a:off x="7646669" y="1149530"/>
            <a:ext cx="1893475" cy="5107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3EF475-2E78-4DB7-90A3-761BF0EFC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92" b="54615"/>
          <a:stretch/>
        </p:blipFill>
        <p:spPr>
          <a:xfrm>
            <a:off x="3230407" y="1149531"/>
            <a:ext cx="1705846" cy="5098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7F72E1-EEB3-4A94-B7F7-63A9725D7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03"/>
          <a:stretch/>
        </p:blipFill>
        <p:spPr>
          <a:xfrm>
            <a:off x="755650" y="1149531"/>
            <a:ext cx="1911701" cy="51667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982D48-CE7C-4B80-A537-C86BBF5AE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66" b="166"/>
          <a:stretch/>
        </p:blipFill>
        <p:spPr>
          <a:xfrm>
            <a:off x="9849688" y="1149531"/>
            <a:ext cx="1893475" cy="21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0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79E6-972D-49FE-889A-9EEC71FE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your data look like?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21CE4-7F2F-4F2A-A1A1-9E60BF25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B4A8E-E629-4347-8693-D21D8C3C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7</a:t>
            </a:fld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DD636-D635-4B21-9992-E9C71FE81763}"/>
              </a:ext>
            </a:extLst>
          </p:cNvPr>
          <p:cNvSpPr txBox="1">
            <a:spLocks/>
          </p:cNvSpPr>
          <p:nvPr/>
        </p:nvSpPr>
        <p:spPr>
          <a:xfrm>
            <a:off x="755650" y="1563821"/>
            <a:ext cx="5076175" cy="4322763"/>
          </a:xfrm>
          <a:prstGeom prst="rect">
            <a:avLst/>
          </a:prstGeom>
        </p:spPr>
        <p:txBody>
          <a:bodyPr/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48000" indent="-32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Structured (Tidy) vs Unstructured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533FF-885C-4C1C-8B4C-941FB2F2B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0" y="2258967"/>
            <a:ext cx="11098480" cy="2680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7ECEE-65AA-4CF9-82AA-D9FA6B23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34" y="1047156"/>
            <a:ext cx="10282582" cy="2716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ADC7D4-19A0-4EA8-8903-9EAFA836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34" y="3599363"/>
            <a:ext cx="10282582" cy="27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3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44" y="541695"/>
            <a:ext cx="10517113" cy="936000"/>
          </a:xfrm>
        </p:spPr>
        <p:txBody>
          <a:bodyPr/>
          <a:lstStyle/>
          <a:p>
            <a:r>
              <a:rPr lang="en-US" dirty="0"/>
              <a:t>What is a data model / relational database?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BC43C-3A5C-4C66-B608-CC9CF64B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37" y="1776377"/>
            <a:ext cx="5283695" cy="3459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94446-2D39-4221-8EF0-CAD21755F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2" y="1776377"/>
            <a:ext cx="6029678" cy="34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3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F45E-FF77-4BA1-A781-AE251846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E9A8-C231-4696-AA4E-5E649B4A3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77" y="1477695"/>
            <a:ext cx="5340350" cy="432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outcomes</a:t>
            </a:r>
          </a:p>
          <a:p>
            <a:pPr lvl="1"/>
            <a:r>
              <a:rPr lang="en-US" dirty="0"/>
              <a:t>Know how to import a dataset into Power BI</a:t>
            </a:r>
          </a:p>
          <a:p>
            <a:pPr lvl="1"/>
            <a:r>
              <a:rPr lang="en-US" dirty="0"/>
              <a:t>Understand some basic concepts in Power Query </a:t>
            </a:r>
          </a:p>
          <a:p>
            <a:pPr lvl="1"/>
            <a:r>
              <a:rPr lang="en-US" dirty="0"/>
              <a:t>Create a Name table </a:t>
            </a:r>
          </a:p>
          <a:p>
            <a:pPr lvl="1"/>
            <a:r>
              <a:rPr lang="en-US" dirty="0"/>
              <a:t>Create a Date table </a:t>
            </a:r>
          </a:p>
          <a:p>
            <a:pPr lvl="1"/>
            <a:r>
              <a:rPr lang="en-US" dirty="0"/>
              <a:t>Learn why Name and Date tables are a good idea</a:t>
            </a:r>
          </a:p>
          <a:p>
            <a:pPr lvl="1"/>
            <a:r>
              <a:rPr lang="en-US" dirty="0"/>
              <a:t>Connect Datasets</a:t>
            </a:r>
          </a:p>
          <a:p>
            <a:pPr lvl="1"/>
            <a:r>
              <a:rPr lang="en-US" dirty="0"/>
              <a:t>Generate a basic Power BI report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Dataset used: </a:t>
            </a:r>
          </a:p>
          <a:p>
            <a:pPr marL="324000" lvl="1" indent="0">
              <a:buNone/>
            </a:pPr>
            <a:r>
              <a:rPr lang="en-US" dirty="0"/>
              <a:t>n:\Deltabox\Postbox\Zimmel, Geoff\pizza course\pizza course\DEMO 1 cost planning.xlsx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9F527-E6E6-4BA4-B6BD-AE772701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1C68-87D4-4668-A789-4B3EE432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9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C5E48-5A11-4B17-A58A-7F78B9DF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275" y="1032286"/>
            <a:ext cx="5439093" cy="47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9091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UK.potx" id="{60C54E0E-A5B2-4FEE-8E0B-136331C7CB0D}" vid="{4F8657CA-FEBF-4234-88FD-946F34CF5C03}"/>
    </a:ext>
  </a:extLst>
</a:theme>
</file>

<file path=ppt/theme/theme2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85C89824DB0F4CA1345D5F43216ED3" ma:contentTypeVersion="15" ma:contentTypeDescription="Create a new document." ma:contentTypeScope="" ma:versionID="d621939b6ddd67e0fa2a89a99e2d5561">
  <xsd:schema xmlns:xsd="http://www.w3.org/2001/XMLSchema" xmlns:xs="http://www.w3.org/2001/XMLSchema" xmlns:p="http://schemas.microsoft.com/office/2006/metadata/properties" xmlns:ns2="b84374fe-c714-421c-8f56-79312d535995" xmlns:ns3="d6e96775-dc72-4e36-ba99-85eb84dd34a7" xmlns:ns4="58dc3081-d8a1-4e92-884a-04f6ca0fc63f" targetNamespace="http://schemas.microsoft.com/office/2006/metadata/properties" ma:root="true" ma:fieldsID="9d5e98ea2f753016a531ea234add67f3" ns2:_="" ns3:_="" ns4:_="">
    <xsd:import namespace="b84374fe-c714-421c-8f56-79312d535995"/>
    <xsd:import namespace="d6e96775-dc72-4e36-ba99-85eb84dd34a7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4374fe-c714-421c-8f56-79312d5359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23b92cde-922f-41e6-b057-b97c56e4b7b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e96775-dc72-4e36-ba99-85eb84dd34a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cbb4193-b827-45b9-9fb7-b32c62b0de52}" ma:internalName="TaxCatchAll" ma:showField="CatchAllData" ma:web="d6e96775-dc72-4e36-ba99-85eb84dd34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 xsi:nil="true"/>
    <lcf76f155ced4ddcb4097134ff3c332f xmlns="b84374fe-c714-421c-8f56-79312d5359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BF049C5-34FC-4054-9737-0DAA15D8F6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6F3C4-FCF6-42D8-9608-B339EAD4A7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4374fe-c714-421c-8f56-79312d535995"/>
    <ds:schemaRef ds:uri="d6e96775-dc72-4e36-ba99-85eb84dd34a7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DF6626-F3CA-4DB6-97F3-50ACA793C97C}">
  <ds:schemaRefs>
    <ds:schemaRef ds:uri="d6e96775-dc72-4e36-ba99-85eb84dd34a7"/>
    <ds:schemaRef ds:uri="b84374fe-c714-421c-8f56-79312d535995"/>
    <ds:schemaRef ds:uri="http://purl.org/dc/terms/"/>
    <ds:schemaRef ds:uri="http://purl.org/dc/dcmitype/"/>
    <ds:schemaRef ds:uri="http://schemas.microsoft.com/office/2006/documentManagement/types"/>
    <ds:schemaRef ds:uri="58dc3081-d8a1-4e92-884a-04f6ca0fc63f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Template UK</Template>
  <TotalTime>13258</TotalTime>
  <Words>1400</Words>
  <Application>Microsoft Office PowerPoint</Application>
  <PresentationFormat>Widescreen</PresentationFormat>
  <Paragraphs>268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Deltares</vt:lpstr>
      <vt:lpstr>Intro to Power BI  </vt:lpstr>
      <vt:lpstr>Getting to know you…</vt:lpstr>
      <vt:lpstr>Example: Power Bi &amp; ESRI storyboard</vt:lpstr>
      <vt:lpstr>Some extra help: </vt:lpstr>
      <vt:lpstr>Before the dashboard comes the data (model)</vt:lpstr>
      <vt:lpstr>Connecting to your data</vt:lpstr>
      <vt:lpstr>What does your data look like? </vt:lpstr>
      <vt:lpstr>What is a data model / relational database? </vt:lpstr>
      <vt:lpstr>Exercise 1  </vt:lpstr>
      <vt:lpstr>Getting data into a format that Power BI will like </vt:lpstr>
      <vt:lpstr>Getting data into a format that Power BI will like </vt:lpstr>
      <vt:lpstr>Getting data into a format that Power BI will like </vt:lpstr>
      <vt:lpstr>Getting data into a format that Power BI will like </vt:lpstr>
      <vt:lpstr>Getting data into a format that Power BI will like </vt:lpstr>
      <vt:lpstr>Getting data into a format that Power BI will like </vt:lpstr>
      <vt:lpstr>Date &amp; Name Tables </vt:lpstr>
      <vt:lpstr>Date Tables </vt:lpstr>
      <vt:lpstr>Date Tables </vt:lpstr>
      <vt:lpstr>Date Tables </vt:lpstr>
      <vt:lpstr>Building the Report </vt:lpstr>
      <vt:lpstr>Add a bar chart</vt:lpstr>
      <vt:lpstr>Add a pie / donut chart</vt:lpstr>
      <vt:lpstr>Add a matrix table</vt:lpstr>
      <vt:lpstr>Add a card </vt:lpstr>
      <vt:lpstr>Add a Slicer</vt:lpstr>
      <vt:lpstr>Customize the visuals</vt:lpstr>
      <vt:lpstr>Reminder of extra help: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 Zimmel</dc:creator>
  <dc:description>Template implementation by HQ Solutions B.V.</dc:description>
  <cp:lastModifiedBy>Charlotte van Strien</cp:lastModifiedBy>
  <cp:revision>18</cp:revision>
  <cp:lastPrinted>2020-10-20T12:35:56Z</cp:lastPrinted>
  <dcterms:created xsi:type="dcterms:W3CDTF">2020-08-17T11:47:22Z</dcterms:created>
  <dcterms:modified xsi:type="dcterms:W3CDTF">2023-07-21T14:41:11Z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0x010100B385C89824DB0F4CA1345D5F43216ED3</vt:lpwstr>
  </property>
  <property fmtid="{D5CDD505-2E9C-101B-9397-08002B2CF9AE}" pid="3" name="TaxKeyword">
    <vt:lpwstr/>
  </property>
</Properties>
</file>